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78" r:id="rId3"/>
    <p:sldId id="280" r:id="rId4"/>
    <p:sldId id="263" r:id="rId5"/>
    <p:sldId id="262" r:id="rId6"/>
    <p:sldId id="265" r:id="rId7"/>
    <p:sldId id="25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9" r:id="rId18"/>
    <p:sldId id="281" r:id="rId19"/>
    <p:sldId id="282" r:id="rId20"/>
  </p:sldIdLst>
  <p:sldSz cx="13717588" cy="9601200"/>
  <p:notesSz cx="6858000" cy="9144000"/>
  <p:defaultTextStyle>
    <a:defPPr>
      <a:defRPr lang="ru-RU"/>
    </a:defPPr>
    <a:lvl1pPr marL="0" algn="l" defTabSz="1332464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66232" algn="l" defTabSz="1332464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32464" algn="l" defTabSz="1332464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98696" algn="l" defTabSz="1332464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64927" algn="l" defTabSz="1332464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331159" algn="l" defTabSz="1332464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97391" algn="l" defTabSz="1332464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663623" algn="l" defTabSz="1332464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329855" algn="l" defTabSz="1332464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3438"/>
    <a:srgbClr val="414141"/>
    <a:srgbClr val="454545"/>
    <a:srgbClr val="2A2A2A"/>
    <a:srgbClr val="34343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236" y="-126"/>
      </p:cViewPr>
      <p:guideLst>
        <p:guide orient="horz" pos="3024"/>
        <p:guide pos="432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CD250-2762-4967-A266-917D5255AE99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79488" y="685800"/>
            <a:ext cx="48990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3AC816-4495-4B66-8F8D-491231FC76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Устно сказать о старых вариантах покрытий дворов:</a:t>
            </a:r>
            <a:r>
              <a:rPr lang="ru-RU" baseline="0" dirty="0" smtClean="0"/>
              <a:t> земля, песок, асфальтированные дорожки и главных отличиях нового </a:t>
            </a:r>
            <a:r>
              <a:rPr lang="ru-RU" baseline="0" dirty="0" err="1" smtClean="0"/>
              <a:t>поурытия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3AC816-4495-4B66-8F8D-491231FC764A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3AC816-4495-4B66-8F8D-491231FC764A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3AC816-4495-4B66-8F8D-491231FC764A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3AC816-4495-4B66-8F8D-491231FC764A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28819" y="2982596"/>
            <a:ext cx="11659950" cy="205803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7638" y="5440680"/>
            <a:ext cx="9602312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66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32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98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64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331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97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663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329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945251" y="384494"/>
            <a:ext cx="3086457" cy="81921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80" y="384494"/>
            <a:ext cx="9030745" cy="819213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3595" y="6169661"/>
            <a:ext cx="11659950" cy="1906905"/>
          </a:xfrm>
        </p:spPr>
        <p:txBody>
          <a:bodyPr anchor="t"/>
          <a:lstStyle>
            <a:lvl1pPr algn="l">
              <a:defRPr sz="5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83595" y="4069399"/>
            <a:ext cx="11659950" cy="2100262"/>
          </a:xfrm>
        </p:spPr>
        <p:txBody>
          <a:bodyPr anchor="b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666232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3246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986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649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3311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973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6636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3298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80" y="2240281"/>
            <a:ext cx="6058601" cy="6336348"/>
          </a:xfrm>
        </p:spPr>
        <p:txBody>
          <a:bodyPr/>
          <a:lstStyle>
            <a:lvl1pPr>
              <a:defRPr sz="4100"/>
            </a:lvl1pPr>
            <a:lvl2pPr>
              <a:defRPr sz="35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973107" y="2240281"/>
            <a:ext cx="6058601" cy="6336348"/>
          </a:xfrm>
        </p:spPr>
        <p:txBody>
          <a:bodyPr/>
          <a:lstStyle>
            <a:lvl1pPr>
              <a:defRPr sz="4100"/>
            </a:lvl1pPr>
            <a:lvl2pPr>
              <a:defRPr sz="35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79" y="2149158"/>
            <a:ext cx="6060984" cy="895667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66232" indent="0">
              <a:buNone/>
              <a:defRPr sz="2900" b="1"/>
            </a:lvl2pPr>
            <a:lvl3pPr marL="1332464" indent="0">
              <a:buNone/>
              <a:defRPr sz="2600" b="1"/>
            </a:lvl3pPr>
            <a:lvl4pPr marL="1998696" indent="0">
              <a:buNone/>
              <a:defRPr sz="2300" b="1"/>
            </a:lvl4pPr>
            <a:lvl5pPr marL="2664927" indent="0">
              <a:buNone/>
              <a:defRPr sz="2300" b="1"/>
            </a:lvl5pPr>
            <a:lvl6pPr marL="3331159" indent="0">
              <a:buNone/>
              <a:defRPr sz="2300" b="1"/>
            </a:lvl6pPr>
            <a:lvl7pPr marL="3997391" indent="0">
              <a:buNone/>
              <a:defRPr sz="2300" b="1"/>
            </a:lvl7pPr>
            <a:lvl8pPr marL="4663623" indent="0">
              <a:buNone/>
              <a:defRPr sz="2300" b="1"/>
            </a:lvl8pPr>
            <a:lvl9pPr marL="5329855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85879" y="3044825"/>
            <a:ext cx="6060984" cy="5531803"/>
          </a:xfrm>
        </p:spPr>
        <p:txBody>
          <a:bodyPr/>
          <a:lstStyle>
            <a:lvl1pPr>
              <a:defRPr sz="35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968345" y="2149158"/>
            <a:ext cx="6063364" cy="895667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66232" indent="0">
              <a:buNone/>
              <a:defRPr sz="2900" b="1"/>
            </a:lvl2pPr>
            <a:lvl3pPr marL="1332464" indent="0">
              <a:buNone/>
              <a:defRPr sz="2600" b="1"/>
            </a:lvl3pPr>
            <a:lvl4pPr marL="1998696" indent="0">
              <a:buNone/>
              <a:defRPr sz="2300" b="1"/>
            </a:lvl4pPr>
            <a:lvl5pPr marL="2664927" indent="0">
              <a:buNone/>
              <a:defRPr sz="2300" b="1"/>
            </a:lvl5pPr>
            <a:lvl6pPr marL="3331159" indent="0">
              <a:buNone/>
              <a:defRPr sz="2300" b="1"/>
            </a:lvl6pPr>
            <a:lvl7pPr marL="3997391" indent="0">
              <a:buNone/>
              <a:defRPr sz="2300" b="1"/>
            </a:lvl7pPr>
            <a:lvl8pPr marL="4663623" indent="0">
              <a:buNone/>
              <a:defRPr sz="2300" b="1"/>
            </a:lvl8pPr>
            <a:lvl9pPr marL="5329855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968345" y="3044825"/>
            <a:ext cx="6063364" cy="5531803"/>
          </a:xfrm>
        </p:spPr>
        <p:txBody>
          <a:bodyPr/>
          <a:lstStyle>
            <a:lvl1pPr>
              <a:defRPr sz="35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80" y="382270"/>
            <a:ext cx="4512992" cy="1626870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63196" y="382271"/>
            <a:ext cx="7668513" cy="8194358"/>
          </a:xfrm>
        </p:spPr>
        <p:txBody>
          <a:bodyPr/>
          <a:lstStyle>
            <a:lvl1pPr>
              <a:defRPr sz="4700"/>
            </a:lvl1pPr>
            <a:lvl2pPr>
              <a:defRPr sz="4100"/>
            </a:lvl2pPr>
            <a:lvl3pPr>
              <a:defRPr sz="35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5880" y="2009141"/>
            <a:ext cx="4512992" cy="6567488"/>
          </a:xfrm>
        </p:spPr>
        <p:txBody>
          <a:bodyPr/>
          <a:lstStyle>
            <a:lvl1pPr marL="0" indent="0">
              <a:buNone/>
              <a:defRPr sz="2000"/>
            </a:lvl1pPr>
            <a:lvl2pPr marL="666232" indent="0">
              <a:buNone/>
              <a:defRPr sz="1700"/>
            </a:lvl2pPr>
            <a:lvl3pPr marL="1332464" indent="0">
              <a:buNone/>
              <a:defRPr sz="1500"/>
            </a:lvl3pPr>
            <a:lvl4pPr marL="1998696" indent="0">
              <a:buNone/>
              <a:defRPr sz="1300"/>
            </a:lvl4pPr>
            <a:lvl5pPr marL="2664927" indent="0">
              <a:buNone/>
              <a:defRPr sz="1300"/>
            </a:lvl5pPr>
            <a:lvl6pPr marL="3331159" indent="0">
              <a:buNone/>
              <a:defRPr sz="1300"/>
            </a:lvl6pPr>
            <a:lvl7pPr marL="3997391" indent="0">
              <a:buNone/>
              <a:defRPr sz="1300"/>
            </a:lvl7pPr>
            <a:lvl8pPr marL="4663623" indent="0">
              <a:buNone/>
              <a:defRPr sz="1300"/>
            </a:lvl8pPr>
            <a:lvl9pPr marL="5329855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8743" y="6720840"/>
            <a:ext cx="8230553" cy="793433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688743" y="857885"/>
            <a:ext cx="8230553" cy="5760720"/>
          </a:xfrm>
        </p:spPr>
        <p:txBody>
          <a:bodyPr/>
          <a:lstStyle>
            <a:lvl1pPr marL="0" indent="0">
              <a:buNone/>
              <a:defRPr sz="4700"/>
            </a:lvl1pPr>
            <a:lvl2pPr marL="666232" indent="0">
              <a:buNone/>
              <a:defRPr sz="4100"/>
            </a:lvl2pPr>
            <a:lvl3pPr marL="1332464" indent="0">
              <a:buNone/>
              <a:defRPr sz="3500"/>
            </a:lvl3pPr>
            <a:lvl4pPr marL="1998696" indent="0">
              <a:buNone/>
              <a:defRPr sz="2900"/>
            </a:lvl4pPr>
            <a:lvl5pPr marL="2664927" indent="0">
              <a:buNone/>
              <a:defRPr sz="2900"/>
            </a:lvl5pPr>
            <a:lvl6pPr marL="3331159" indent="0">
              <a:buNone/>
              <a:defRPr sz="2900"/>
            </a:lvl6pPr>
            <a:lvl7pPr marL="3997391" indent="0">
              <a:buNone/>
              <a:defRPr sz="2900"/>
            </a:lvl7pPr>
            <a:lvl8pPr marL="4663623" indent="0">
              <a:buNone/>
              <a:defRPr sz="2900"/>
            </a:lvl8pPr>
            <a:lvl9pPr marL="5329855" indent="0">
              <a:buNone/>
              <a:defRPr sz="29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88743" y="7514273"/>
            <a:ext cx="8230553" cy="1126807"/>
          </a:xfrm>
        </p:spPr>
        <p:txBody>
          <a:bodyPr/>
          <a:lstStyle>
            <a:lvl1pPr marL="0" indent="0">
              <a:buNone/>
              <a:defRPr sz="2000"/>
            </a:lvl1pPr>
            <a:lvl2pPr marL="666232" indent="0">
              <a:buNone/>
              <a:defRPr sz="1700"/>
            </a:lvl2pPr>
            <a:lvl3pPr marL="1332464" indent="0">
              <a:buNone/>
              <a:defRPr sz="1500"/>
            </a:lvl3pPr>
            <a:lvl4pPr marL="1998696" indent="0">
              <a:buNone/>
              <a:defRPr sz="1300"/>
            </a:lvl4pPr>
            <a:lvl5pPr marL="2664927" indent="0">
              <a:buNone/>
              <a:defRPr sz="1300"/>
            </a:lvl5pPr>
            <a:lvl6pPr marL="3331159" indent="0">
              <a:buNone/>
              <a:defRPr sz="1300"/>
            </a:lvl6pPr>
            <a:lvl7pPr marL="3997391" indent="0">
              <a:buNone/>
              <a:defRPr sz="1300"/>
            </a:lvl7pPr>
            <a:lvl8pPr marL="4663623" indent="0">
              <a:buNone/>
              <a:defRPr sz="1300"/>
            </a:lvl8pPr>
            <a:lvl9pPr marL="5329855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80" y="384493"/>
            <a:ext cx="12345829" cy="1600200"/>
          </a:xfrm>
          <a:prstGeom prst="rect">
            <a:avLst/>
          </a:prstGeom>
        </p:spPr>
        <p:txBody>
          <a:bodyPr vert="horz" lIns="133246" tIns="66623" rIns="133246" bIns="6662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80" y="2240281"/>
            <a:ext cx="12345829" cy="6336348"/>
          </a:xfrm>
          <a:prstGeom prst="rect">
            <a:avLst/>
          </a:prstGeom>
        </p:spPr>
        <p:txBody>
          <a:bodyPr vert="horz" lIns="133246" tIns="66623" rIns="133246" bIns="6662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85879" y="8898891"/>
            <a:ext cx="3200771" cy="511175"/>
          </a:xfrm>
          <a:prstGeom prst="rect">
            <a:avLst/>
          </a:prstGeom>
        </p:spPr>
        <p:txBody>
          <a:bodyPr vert="horz" lIns="133246" tIns="66623" rIns="133246" bIns="66623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686843" y="8898891"/>
            <a:ext cx="4343903" cy="511175"/>
          </a:xfrm>
          <a:prstGeom prst="rect">
            <a:avLst/>
          </a:prstGeom>
        </p:spPr>
        <p:txBody>
          <a:bodyPr vert="horz" lIns="133246" tIns="66623" rIns="133246" bIns="66623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30938" y="8898891"/>
            <a:ext cx="3200771" cy="511175"/>
          </a:xfrm>
          <a:prstGeom prst="rect">
            <a:avLst/>
          </a:prstGeom>
        </p:spPr>
        <p:txBody>
          <a:bodyPr vert="horz" lIns="133246" tIns="66623" rIns="133246" bIns="66623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332464" rtl="0" eaLnBrk="1" latinLnBrk="0" hangingPunct="1">
        <a:spcBef>
          <a:spcPct val="0"/>
        </a:spcBef>
        <a:buNone/>
        <a:defRPr sz="6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9674" indent="-499674" algn="l" defTabSz="1332464" rtl="0" eaLnBrk="1" latinLnBrk="0" hangingPunct="1">
        <a:spcBef>
          <a:spcPct val="20000"/>
        </a:spcBef>
        <a:buFont typeface="Arial" pitchFamily="34" charset="0"/>
        <a:buChar char="•"/>
        <a:defRPr sz="4700" kern="1200">
          <a:solidFill>
            <a:schemeClr val="tx1"/>
          </a:solidFill>
          <a:latin typeface="+mn-lt"/>
          <a:ea typeface="+mn-ea"/>
          <a:cs typeface="+mn-cs"/>
        </a:defRPr>
      </a:lvl1pPr>
      <a:lvl2pPr marL="1082627" indent="-416395" algn="l" defTabSz="1332464" rtl="0" eaLnBrk="1" latinLnBrk="0" hangingPunct="1">
        <a:spcBef>
          <a:spcPct val="20000"/>
        </a:spcBef>
        <a:buFont typeface="Arial" pitchFamily="34" charset="0"/>
        <a:buChar char="–"/>
        <a:defRPr sz="4100" kern="1200">
          <a:solidFill>
            <a:schemeClr val="tx1"/>
          </a:solidFill>
          <a:latin typeface="+mn-lt"/>
          <a:ea typeface="+mn-ea"/>
          <a:cs typeface="+mn-cs"/>
        </a:defRPr>
      </a:lvl2pPr>
      <a:lvl3pPr marL="1665580" indent="-333116" algn="l" defTabSz="1332464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331811" indent="-333116" algn="l" defTabSz="1332464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98043" indent="-333116" algn="l" defTabSz="1332464" rtl="0" eaLnBrk="1" latinLnBrk="0" hangingPunct="1">
        <a:spcBef>
          <a:spcPct val="20000"/>
        </a:spcBef>
        <a:buFont typeface="Arial" pitchFamily="34" charset="0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64275" indent="-333116" algn="l" defTabSz="1332464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30507" indent="-333116" algn="l" defTabSz="1332464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996739" indent="-333116" algn="l" defTabSz="1332464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662971" indent="-333116" algn="l" defTabSz="1332464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324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6232" algn="l" defTabSz="13324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32464" algn="l" defTabSz="13324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96" algn="l" defTabSz="13324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64927" algn="l" defTabSz="13324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31159" algn="l" defTabSz="13324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97391" algn="l" defTabSz="13324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63623" algn="l" defTabSz="13324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329855" algn="l" defTabSz="13324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3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_local\Downloads\Готово\DVP0953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46" y="0"/>
            <a:ext cx="13793685" cy="960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46" y="0"/>
            <a:ext cx="13717588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9" name="AutoShape 5" descr="https://rezcom.ru/upload/iblock/d78/d789496e03feb6a8b9228b2318ba3b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AutoShape 7" descr="https://rezcom.ru/upload/iblock/d78/d789496e03feb6a8b9228b2318ba3b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static.tildacdn.com/tild3665-3936-4665-a231-313834353238/2014-06-21_0811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4" name="AutoShape 20" descr="DVP095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0" name="AutoShape 2" descr="https://gumka.com.ua/wp-content/uploads/2019/07/tiles-kids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gumka.com.ua/wp-content/uploads/2019/07/tiles-kids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54"/>
            <a:ext cx="13717588" cy="100013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313E48"/>
              </a:clrFrom>
              <a:clrTo>
                <a:srgbClr val="313E4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66670" y="85692"/>
            <a:ext cx="2878734" cy="88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506" name="AutoShape 2" descr="PHOTO-2022-10-12-23-43-21 (5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8" name="AutoShape 4" descr="PHOTO-2022-10-12-23-43-21 (5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PHOTO-2022-10-12-23-43-21 (3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9374" y="2014519"/>
            <a:ext cx="6120042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514" name="AutoShape 10" descr="PHOTO-2022-10-12-23-43-22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6" name="AutoShape 12" descr="PHOTO-2022-10-12-23-43-22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2184" y="1014386"/>
            <a:ext cx="13717588" cy="871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246" tIns="66623" rIns="133246" bIns="66623" rtlCol="0" anchor="ctr"/>
          <a:lstStyle/>
          <a:p>
            <a:r>
              <a:rPr 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ПРИДОМОВАЯ ТЕРРИТОРИЯ - ДЕТСКАЯ ПЛОЩАДКА, г. Екатеринбург, 2022</a:t>
            </a:r>
            <a:endParaRPr lang="ru-RU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1519" name="AutoShape 15" descr="PHOTO-2022-10-12-23-43-21 (4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20" name="Picture 1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787356" y="2014518"/>
            <a:ext cx="6647920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Прямоугольник 20"/>
          <p:cNvSpPr/>
          <p:nvPr/>
        </p:nvSpPr>
        <p:spPr>
          <a:xfrm>
            <a:off x="0" y="71438"/>
            <a:ext cx="13717588" cy="871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246" tIns="66623" rIns="133246" bIns="66623" rtlCol="0" anchor="ctr"/>
          <a:lstStyle/>
          <a:p>
            <a:pPr algn="just"/>
            <a:r>
              <a:rPr lang="ru-RU" sz="4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РЕАЛИЗОВАННЫЕ ОБЬЕКТЫ</a:t>
            </a:r>
            <a:endParaRPr lang="ru-RU" sz="41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7588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9" name="AutoShape 5" descr="https://rezcom.ru/upload/iblock/d78/d789496e03feb6a8b9228b2318ba3b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AutoShape 7" descr="https://rezcom.ru/upload/iblock/d78/d789496e03feb6a8b9228b2318ba3b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static.tildacdn.com/tild3665-3936-4665-a231-313834353238/2014-06-21_0811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4" name="AutoShape 20" descr="DVP095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0" name="AutoShape 2" descr="https://gumka.com.ua/wp-content/uploads/2019/07/tiles-kids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gumka.com.ua/wp-content/uploads/2019/07/tiles-kids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54"/>
            <a:ext cx="13717588" cy="100013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313E48"/>
              </a:clrFrom>
              <a:clrTo>
                <a:srgbClr val="313E4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66670" y="85692"/>
            <a:ext cx="2878734" cy="88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72184" y="1014386"/>
            <a:ext cx="13717588" cy="871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246" tIns="66623" rIns="133246" bIns="66623" rtlCol="0" anchor="ctr"/>
          <a:lstStyle/>
          <a:p>
            <a:r>
              <a:rPr 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ГОРОДСКАЯ ДЕТСКАЯ ПЛОЩАДКА, г. Сургут, 2022</a:t>
            </a:r>
            <a:endParaRPr lang="ru-RU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50" name="AutoShape 2" descr="ООО КАМПА - фотография площадки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ООО КАМПА - фотография площадки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ООО КАМПА - фотография площадки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ООО КАМПА - фотография площадки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ООО КАМПА - фотография площадки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0" name="AutoShape 12" descr="ООО КАМПА - фотография площадки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2" name="AutoShape 14" descr="ООО КАМПА - фотография площадки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5" name="AutoShape 17" descr="ООО КАМПА - фотография площадки (3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4" cstate="email">
            <a:lum contrast="20000"/>
          </a:blip>
          <a:srcRect/>
          <a:stretch>
            <a:fillRect/>
          </a:stretch>
        </p:blipFill>
        <p:spPr bwMode="auto">
          <a:xfrm>
            <a:off x="357936" y="2014518"/>
            <a:ext cx="6683193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68" name="AutoShape 20" descr="ООО КАМПА - фотография площадки (4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215984" y="2029756"/>
            <a:ext cx="6149730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Прямоугольник 26"/>
          <p:cNvSpPr/>
          <p:nvPr/>
        </p:nvSpPr>
        <p:spPr>
          <a:xfrm>
            <a:off x="0" y="71438"/>
            <a:ext cx="13717588" cy="871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246" tIns="66623" rIns="133246" bIns="66623" rtlCol="0" anchor="ctr"/>
          <a:lstStyle/>
          <a:p>
            <a:pPr algn="just"/>
            <a:r>
              <a:rPr lang="ru-RU" sz="4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РЕАЛИЗОВАННЫЕ ОБЬЕКТЫ</a:t>
            </a:r>
            <a:endParaRPr lang="ru-RU" sz="41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7588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9" name="AutoShape 5" descr="https://rezcom.ru/upload/iblock/d78/d789496e03feb6a8b9228b2318ba3b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AutoShape 7" descr="https://rezcom.ru/upload/iblock/d78/d789496e03feb6a8b9228b2318ba3b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static.tildacdn.com/tild3665-3936-4665-a231-313834353238/2014-06-21_0811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4" name="AutoShape 20" descr="DVP095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0" name="AutoShape 2" descr="https://gumka.com.ua/wp-content/uploads/2019/07/tiles-kids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gumka.com.ua/wp-content/uploads/2019/07/tiles-kids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54"/>
            <a:ext cx="13717588" cy="100013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313E48"/>
              </a:clrFrom>
              <a:clrTo>
                <a:srgbClr val="313E4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66670" y="85692"/>
            <a:ext cx="2878734" cy="88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72184" y="1014386"/>
            <a:ext cx="13717588" cy="871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246" tIns="66623" rIns="133246" bIns="66623" rtlCol="0" anchor="ctr"/>
          <a:lstStyle/>
          <a:p>
            <a:r>
              <a:rPr 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ПРИДОМОВАЯ ТЕРРИТОРИЯ, ХМАО, 2022</a:t>
            </a:r>
            <a:endParaRPr lang="ru-RU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50" name="AutoShape 2" descr="ООО КАМПА - фотография площадки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ООО КАМПА - фотография площадки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ООО КАМПА - фотография площадки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ООО КАМПА - фотография площадки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ООО КАМПА - фотография площадки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0" name="AutoShape 12" descr="ООО КАМПА - фотография площадки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2" name="AutoShape 14" descr="ООО КАМПА - фотография площадки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5" name="AutoShape 17" descr="ООО КАМПА - фотография площадки (3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" name="AutoShape 20" descr="ООО КАМПА - фотография площадки (4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4" name="AutoShape 2" descr="image-14-11-22-11-21-4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6" name="AutoShape 4" descr="image-14-11-22-11-21-4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936" y="2029756"/>
            <a:ext cx="5643602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9" name="AutoShape 7" descr="image-14-11-22-11-22-1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41" name="AutoShape 9" descr="image-14-11-22-11-22-1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7290" y="2029756"/>
            <a:ext cx="7143800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Прямоугольник 27"/>
          <p:cNvSpPr/>
          <p:nvPr/>
        </p:nvSpPr>
        <p:spPr>
          <a:xfrm>
            <a:off x="0" y="71438"/>
            <a:ext cx="13717588" cy="871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246" tIns="66623" rIns="133246" bIns="66623" rtlCol="0" anchor="ctr"/>
          <a:lstStyle/>
          <a:p>
            <a:pPr algn="just"/>
            <a:r>
              <a:rPr lang="ru-RU" sz="4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РЕАЛИЗОВАННЫЕ ОБЬЕКТЫ</a:t>
            </a:r>
            <a:endParaRPr lang="ru-RU" sz="41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7588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9" name="AutoShape 5" descr="https://rezcom.ru/upload/iblock/d78/d789496e03feb6a8b9228b2318ba3b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AutoShape 7" descr="https://rezcom.ru/upload/iblock/d78/d789496e03feb6a8b9228b2318ba3b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static.tildacdn.com/tild3665-3936-4665-a231-313834353238/2014-06-21_0811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4" name="AutoShape 20" descr="DVP095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0" name="AutoShape 2" descr="https://gumka.com.ua/wp-content/uploads/2019/07/tiles-kids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gumka.com.ua/wp-content/uploads/2019/07/tiles-kids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54"/>
            <a:ext cx="13717588" cy="100013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313E48"/>
              </a:clrFrom>
              <a:clrTo>
                <a:srgbClr val="313E4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66670" y="85692"/>
            <a:ext cx="2878734" cy="88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72184" y="1014386"/>
            <a:ext cx="13717588" cy="871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246" tIns="66623" rIns="133246" bIns="66623" rtlCol="0" anchor="ctr"/>
          <a:lstStyle/>
          <a:p>
            <a:r>
              <a:rPr 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ПРИДОМОВАЯ ТЕРРИТОРИЯ – ДЕТСКАЯ ПЛОЩАДКА, ЯНАО, 2022</a:t>
            </a:r>
            <a:endParaRPr lang="ru-RU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50" name="AutoShape 2" descr="ООО КАМПА - фотография площадки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ООО КАМПА - фотография площадки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ООО КАМПА - фотография площадки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ООО КАМПА - фотография площадки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ООО КАМПА - фотография площадки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0" name="AutoShape 12" descr="ООО КАМПА - фотография площадки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2" name="AutoShape 14" descr="ООО КАМПА - фотография площадки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5" name="AutoShape 17" descr="ООО КАМПА - фотография площадки (3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" name="AutoShape 20" descr="ООО КАМПА - фотография площадки (4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4" name="AutoShape 2" descr="image-14-11-22-11-21-4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6" name="AutoShape 4" descr="image-14-11-22-11-21-4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9" name="AutoShape 7" descr="image-14-11-22-11-22-1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41" name="AutoShape 9" descr="image-14-11-22-11-22-1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58" name="AutoShape 2" descr="image-14-11-22-11-21-2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0" name="AutoShape 4" descr="image-14-11-22-11-21-2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3" name="AutoShape 7" descr="image-14-11-22-11-22-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30099" y="2029756"/>
            <a:ext cx="7271288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936" y="2029756"/>
            <a:ext cx="5203960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Прямоугольник 31"/>
          <p:cNvSpPr/>
          <p:nvPr/>
        </p:nvSpPr>
        <p:spPr>
          <a:xfrm>
            <a:off x="0" y="71438"/>
            <a:ext cx="13717588" cy="871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246" tIns="66623" rIns="133246" bIns="66623" rtlCol="0" anchor="ctr"/>
          <a:lstStyle/>
          <a:p>
            <a:pPr algn="just"/>
            <a:r>
              <a:rPr lang="ru-RU" sz="4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РЕАЛИЗОВАННЫЕ ОБЬЕКТЫ</a:t>
            </a:r>
            <a:endParaRPr lang="ru-RU" sz="41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46" y="0"/>
            <a:ext cx="13717588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9" name="AutoShape 5" descr="https://rezcom.ru/upload/iblock/d78/d789496e03feb6a8b9228b2318ba3b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AutoShape 7" descr="https://rezcom.ru/upload/iblock/d78/d789496e03feb6a8b9228b2318ba3b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static.tildacdn.com/tild3665-3936-4665-a231-313834353238/2014-06-21_0811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4" name="AutoShape 20" descr="DVP095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0" name="AutoShape 2" descr="https://gumka.com.ua/wp-content/uploads/2019/07/tiles-kids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gumka.com.ua/wp-content/uploads/2019/07/tiles-kids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54"/>
            <a:ext cx="13717588" cy="100013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313E48"/>
              </a:clrFrom>
              <a:clrTo>
                <a:srgbClr val="313E4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66670" y="85692"/>
            <a:ext cx="2878734" cy="88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_~1\AppData\Local\Temp\7zOC20BE066\Каменск-Уральский.png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2072447" y="2014518"/>
            <a:ext cx="9757378" cy="720000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72184" y="1014386"/>
            <a:ext cx="13717588" cy="871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246" tIns="66623" rIns="133246" bIns="66623" rtlCol="0" anchor="ctr"/>
          <a:lstStyle/>
          <a:p>
            <a:r>
              <a:rPr 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ДЕТСКАЯ ПЛОЩАДКА, ПРИДОМОВАЯ ЧАСТНАЯ ТЕРРИТОРИЯ,</a:t>
            </a:r>
          </a:p>
          <a:p>
            <a:r>
              <a:rPr 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г. Каменск Уральский, 2022</a:t>
            </a:r>
            <a:endParaRPr lang="ru-RU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71438"/>
            <a:ext cx="13717588" cy="871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246" tIns="66623" rIns="133246" bIns="66623" rtlCol="0" anchor="ctr"/>
          <a:lstStyle/>
          <a:p>
            <a:pPr algn="just"/>
            <a:r>
              <a:rPr lang="ru-RU" sz="4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РЕАЛИЗОВАННЫЕ ОБЬЕКТЫ</a:t>
            </a:r>
            <a:endParaRPr lang="ru-RU" sz="41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46" y="0"/>
            <a:ext cx="13717588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9" name="AutoShape 5" descr="https://rezcom.ru/upload/iblock/d78/d789496e03feb6a8b9228b2318ba3b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AutoShape 7" descr="https://rezcom.ru/upload/iblock/d78/d789496e03feb6a8b9228b2318ba3b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static.tildacdn.com/tild3665-3936-4665-a231-313834353238/2014-06-21_0811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4" name="AutoShape 20" descr="DVP095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0" name="AutoShape 2" descr="https://gumka.com.ua/wp-content/uploads/2019/07/tiles-kids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gumka.com.ua/wp-content/uploads/2019/07/tiles-kids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54"/>
            <a:ext cx="13717588" cy="100013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313E48"/>
              </a:clrFrom>
              <a:clrTo>
                <a:srgbClr val="313E4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66670" y="85692"/>
            <a:ext cx="2878734" cy="88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72184" y="1014386"/>
            <a:ext cx="13717588" cy="871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246" tIns="66623" rIns="133246" bIns="66623" rtlCol="0" anchor="ctr"/>
          <a:lstStyle/>
          <a:p>
            <a:r>
              <a:rPr 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СПОРТИВНАЯ  ПЛОЩАДКА, г. Тюмень, 2022</a:t>
            </a:r>
            <a:endParaRPr lang="ru-RU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3554" name="Picture 2" descr="C:\Users\admin_local\Downloads\WhatsApp Image 2022-10-28 at 09.00.07.jpe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858134" y="1943080"/>
            <a:ext cx="9599999" cy="720000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0" y="71438"/>
            <a:ext cx="13717588" cy="871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246" tIns="66623" rIns="133246" bIns="66623" rtlCol="0" anchor="ctr"/>
          <a:lstStyle/>
          <a:p>
            <a:pPr algn="just"/>
            <a:r>
              <a:rPr lang="ru-RU" sz="4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РЕАЛИЗОВАННЫЕ ОБЬЕКТЫ</a:t>
            </a:r>
            <a:endParaRPr lang="ru-RU" sz="41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46" y="0"/>
            <a:ext cx="13717588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9" name="AutoShape 5" descr="https://rezcom.ru/upload/iblock/d78/d789496e03feb6a8b9228b2318ba3b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AutoShape 7" descr="https://rezcom.ru/upload/iblock/d78/d789496e03feb6a8b9228b2318ba3b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static.tildacdn.com/tild3665-3936-4665-a231-313834353238/2014-06-21_0811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4" name="AutoShape 20" descr="DVP095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0" name="AutoShape 2" descr="https://gumka.com.ua/wp-content/uploads/2019/07/tiles-kids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gumka.com.ua/wp-content/uploads/2019/07/tiles-kids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54"/>
            <a:ext cx="13717588" cy="100013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313E48"/>
              </a:clrFrom>
              <a:clrTo>
                <a:srgbClr val="313E4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66670" y="85692"/>
            <a:ext cx="2878734" cy="88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72184" y="1014386"/>
            <a:ext cx="13717588" cy="871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246" tIns="66623" rIns="133246" bIns="66623" rtlCol="0" anchor="ctr"/>
          <a:lstStyle/>
          <a:p>
            <a:r>
              <a:rPr 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ПЛОЩАДКА ДЕТСКОГО САДА, г. Екатеринбург, 2022</a:t>
            </a:r>
            <a:endParaRPr lang="ru-RU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 descr="C:\Users\admin_local\Desktop\колортайм\обьекты\IMG_3707 ретушь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6498" y="2085955"/>
            <a:ext cx="8358246" cy="7200000"/>
          </a:xfrm>
          <a:prstGeom prst="rect">
            <a:avLst/>
          </a:prstGeom>
          <a:noFill/>
        </p:spPr>
      </p:pic>
      <p:pic>
        <p:nvPicPr>
          <p:cNvPr id="1027" name="Picture 3" descr="C:\Users\admin_local\Desktop\колортайм\обьекты\IMG_3720 ретушь - копия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930496" y="2101194"/>
            <a:ext cx="4500594" cy="720000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0" y="71438"/>
            <a:ext cx="13717588" cy="871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246" tIns="66623" rIns="133246" bIns="66623" rtlCol="0" anchor="ctr"/>
          <a:lstStyle/>
          <a:p>
            <a:pPr algn="just"/>
            <a:r>
              <a:rPr lang="ru-RU" sz="4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РЕАЛИЗОВАННЫЕ ОБЬЕКТЫ</a:t>
            </a:r>
            <a:endParaRPr lang="ru-RU" sz="41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7588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9" name="AutoShape 5" descr="https://rezcom.ru/upload/iblock/d78/d789496e03feb6a8b9228b2318ba3b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AutoShape 7" descr="https://rezcom.ru/upload/iblock/d78/d789496e03feb6a8b9228b2318ba3b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static.tildacdn.com/tild3665-3936-4665-a231-313834353238/2014-06-21_0811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4" name="AutoShape 20" descr="DVP095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0" name="AutoShape 2" descr="https://gumka.com.ua/wp-content/uploads/2019/07/tiles-kids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gumka.com.ua/wp-content/uploads/2019/07/tiles-kids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54"/>
            <a:ext cx="13717588" cy="100013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313E48"/>
              </a:clrFrom>
              <a:clrTo>
                <a:srgbClr val="313E4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66670" y="85692"/>
            <a:ext cx="2878734" cy="88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71438"/>
            <a:ext cx="13717588" cy="871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246" tIns="66623" rIns="133246" bIns="66623" rtlCol="0" anchor="ctr"/>
          <a:lstStyle/>
          <a:p>
            <a:r>
              <a:rPr lang="ru-RU" sz="4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ТРЕБОВАНИЯ К </a:t>
            </a:r>
            <a:r>
              <a:rPr lang="ru-RU" sz="4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УКЛАДКЕ!</a:t>
            </a:r>
            <a:endParaRPr lang="ru-RU" sz="41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014386"/>
            <a:ext cx="1314459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- Основанием для укладки: бетон, асфальт, асфальтобетон, металлические поверхности, дерево, ФСФ фанера, ЦСП, шлакобетон, строительная керамика.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Поверхность </a:t>
            </a:r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основания должна быть </a:t>
            </a:r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ровной</a:t>
            </a:r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сухой, прочной, чистой.</a:t>
            </a:r>
            <a:endParaRPr lang="ru-RU" sz="24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ru-RU" sz="24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При необходимости – обработка  крупнозернистой наждачной бумагой, шлифовальным камнем, пескоструйным или дробеструйным способом. </a:t>
            </a:r>
          </a:p>
          <a:p>
            <a:pPr>
              <a:buFontTx/>
              <a:buChar char="-"/>
            </a:pPr>
            <a:endParaRPr lang="ru-RU" sz="24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Металлические части, соприкасающиеся с укладываемым резиновым покрытием  - зачищены от ржавчины и </a:t>
            </a:r>
            <a:r>
              <a:rPr lang="ru-RU" sz="2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огрунтованы</a:t>
            </a:r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дважды. </a:t>
            </a:r>
            <a:endParaRPr lang="ru-RU" sz="2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5372104"/>
            <a:ext cx="1371758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Недопустимо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нанесение покрытия на влажную поверхность. Укладка покрытия не производится во время природных осадков, при наличии влаги и луж на поверхности основания. </a:t>
            </a:r>
            <a:endParaRPr lang="ru-RU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Tx/>
              <a:buChar char="-"/>
            </a:pPr>
            <a:endParaRPr lang="ru-RU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Для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укладки резинового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покрытия</a:t>
            </a:r>
          </a:p>
          <a:p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требуется температура воздуха </a:t>
            </a:r>
            <a:endParaRPr lang="ru-RU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не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менее +10С;</a:t>
            </a:r>
            <a:endParaRPr lang="ru-RU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Picture 4" descr="https://img.promportal.su/foto/good_fotos/3321/33212767/besshovnoe-pokritie-iz-rezinovoy-kroshki-gammi-sport_foto_larges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00" t="31562" r="9784"/>
          <a:stretch>
            <a:fillRect/>
          </a:stretch>
        </p:blipFill>
        <p:spPr bwMode="auto">
          <a:xfrm>
            <a:off x="7501736" y="6443674"/>
            <a:ext cx="5286412" cy="3350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3717588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9" name="AutoShape 5" descr="https://rezcom.ru/upload/iblock/d78/d789496e03feb6a8b9228b2318ba3b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AutoShape 7" descr="https://rezcom.ru/upload/iblock/d78/d789496e03feb6a8b9228b2318ba3b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static.tildacdn.com/tild3665-3936-4665-a231-313834353238/2014-06-21_0811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4" name="AutoShape 20" descr="DVP095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0" name="AutoShape 2" descr="https://gumka.com.ua/wp-content/uploads/2019/07/tiles-kids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gumka.com.ua/wp-content/uploads/2019/07/tiles-kids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54"/>
            <a:ext cx="13717588" cy="100013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313E48"/>
              </a:clrFrom>
              <a:clrTo>
                <a:srgbClr val="313E4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66670" y="85692"/>
            <a:ext cx="2878734" cy="88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152400" y="85692"/>
            <a:ext cx="13717588" cy="871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246" tIns="66623" rIns="133246" bIns="66623" rtlCol="0" anchor="ctr"/>
          <a:lstStyle/>
          <a:p>
            <a:r>
              <a:rPr lang="ru-RU" sz="4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ОСНОВНЫЕ ЭТАПЫ УКЛАДКИ:</a:t>
            </a:r>
            <a:endParaRPr lang="ru-RU" sz="41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1085824"/>
            <a:ext cx="13502528" cy="809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 этап - Грунтовка основания</a:t>
            </a:r>
            <a:r>
              <a:rPr lang="ru-RU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смесью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полиуретанового клея и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скипидара 1:1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Расход 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250-300 г на м2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</a:p>
          <a:p>
            <a:endParaRPr lang="ru-RU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 этап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Разметка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зоны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укладки.</a:t>
            </a:r>
          </a:p>
          <a:p>
            <a:endParaRPr lang="ru-RU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  <a:r>
              <a:rPr lang="ru-RU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 этап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Изготовление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смеси из резиновой крошки, полиуретанового клея и пигмента.  Для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создания 1 квадратного метра бесшовного покрытия высотой 10мм необходимо:</a:t>
            </a:r>
          </a:p>
          <a:p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Резиновая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окрашенная  цветная крошка ТМ COLORTILE фр. 2-4 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- 7кг.</a:t>
            </a:r>
            <a:endParaRPr lang="ru-RU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Полиуретановый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клей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однокомпонентный -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1,9кг.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(1,7кг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 покрытие и 0,2 на грунтовку или </a:t>
            </a:r>
            <a:r>
              <a:rPr lang="ru-RU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прайм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).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Скипидар 250мл на изготовление </a:t>
            </a:r>
            <a:r>
              <a:rPr lang="ru-RU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прайма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endParaRPr lang="ru-RU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 этап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 Нанесение, утрамбовка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разравнивание полученного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 покрытия. 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Для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дальнейшего высыхания обычно требуется времени не более 24 часов. </a:t>
            </a:r>
            <a:endParaRPr lang="ru-RU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ru-RU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ru-RU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 каждом этапе важно соблюдать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технологии изготовления, 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нанесения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материала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 точность пропорций. </a:t>
            </a:r>
            <a:endParaRPr lang="ru-RU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86498" y="8086748"/>
            <a:ext cx="13001716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3717588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9" name="AutoShape 5" descr="https://rezcom.ru/upload/iblock/d78/d789496e03feb6a8b9228b2318ba3b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AutoShape 7" descr="https://rezcom.ru/upload/iblock/d78/d789496e03feb6a8b9228b2318ba3b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static.tildacdn.com/tild3665-3936-4665-a231-313834353238/2014-06-21_0811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4" name="AutoShape 20" descr="DVP095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0" name="AutoShape 2" descr="https://gumka.com.ua/wp-content/uploads/2019/07/tiles-kids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gumka.com.ua/wp-content/uploads/2019/07/tiles-kids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54"/>
            <a:ext cx="13717588" cy="100013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313E48"/>
              </a:clrFrom>
              <a:clrTo>
                <a:srgbClr val="313E4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66670" y="85692"/>
            <a:ext cx="2878734" cy="88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0" y="2371708"/>
            <a:ext cx="135025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  <a:r>
              <a:rPr lang="ru-RU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6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БЛАГОДАРИМ ЗА ВНИМАНИЕ</a:t>
            </a:r>
            <a:endParaRPr lang="ru-RU" sz="60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ru-RU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15060" y="5729294"/>
            <a:ext cx="5286412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213568" y="3871906"/>
            <a:ext cx="1371758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</a:p>
          <a:p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Коммерческий директор</a:t>
            </a:r>
          </a:p>
          <a:p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Игорь Владимирович Морозов</a:t>
            </a:r>
          </a:p>
          <a:p>
            <a:endParaRPr lang="ru-RU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Тел: +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7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922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106-22-22 </a:t>
            </a:r>
            <a:endParaRPr lang="ru-RU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3568" y="6443674"/>
            <a:ext cx="426193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komdir.colortile@mail.ru</a:t>
            </a:r>
            <a:endParaRPr lang="ru-RU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46" y="0"/>
            <a:ext cx="13717588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9" name="AutoShape 5" descr="https://rezcom.ru/upload/iblock/d78/d789496e03feb6a8b9228b2318ba3b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AutoShape 7" descr="https://rezcom.ru/upload/iblock/d78/d789496e03feb6a8b9228b2318ba3b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static.tildacdn.com/tild3665-3936-4665-a231-313834353238/2014-06-21_0811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4" name="AutoShape 20" descr="DVP095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0" y="1223052"/>
            <a:ext cx="137175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РЕЗИНОВАЯ ПЛИТКА и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БЕСШОВНОЕ ПОКРЫТИЕ ИЗ РЕЗИНОВОЙ КРОШКИ </a:t>
            </a: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1429506" y="2441558"/>
            <a:ext cx="10858576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0" name="AutoShape 2" descr="https://gumka.com.ua/wp-content/uploads/2019/07/tiles-kids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gumka.com.ua/wp-content/uploads/2019/07/tiles-kids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54"/>
            <a:ext cx="13717588" cy="100013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313E48"/>
              </a:clrFrom>
              <a:clrTo>
                <a:srgbClr val="313E4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66670" y="85692"/>
            <a:ext cx="2878734" cy="88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71438"/>
            <a:ext cx="13717588" cy="871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246" tIns="66623" rIns="133246" bIns="66623" rtlCol="0" anchor="ctr"/>
          <a:lstStyle/>
          <a:p>
            <a:r>
              <a:rPr lang="ru-RU" sz="4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САМОЕ БЕЗОПАСНОЕ ПОКРЫТИЕ!</a:t>
            </a:r>
            <a:endParaRPr lang="ru-RU" sz="41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4164998"/>
            <a:ext cx="1371758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СВОЙСТВА ПОКРЫТИЯ: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экологическая чистота, упругость и шероховатость покрытия препятствует скольжению и значительно снижает риск появления ударов, ушибов, переломов.</a:t>
            </a:r>
          </a:p>
          <a:p>
            <a:endParaRPr lang="ru-RU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0" y="2650682"/>
            <a:ext cx="1371758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ПРЕИМУЩЕСТВО ПОКРЫТИЯ: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простота нанесения, долгий срок эксплуатации, несложный уход, широкий спектр использования, яркость и многообразие цветовых решений.</a:t>
            </a:r>
            <a:endParaRPr lang="ru-RU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657856"/>
            <a:ext cx="1371758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СФЕРА ПРИМЕНЕНИЯ ПОКРЫТИЯ: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 детских площадках,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 стадионах и других спортивных сооружениях,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 беговых и велосипедных дорожках,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во дворах и детских садах,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 загородных домах и виллах,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 гаражах и парковках,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 производствах и в складских помещениях,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 фермах и хозяйственных предприятиях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4" name="Picture 10"/>
          <p:cNvPicPr>
            <a:picLocks noChangeAspect="1" noChangeArrowheads="1"/>
          </p:cNvPicPr>
          <p:nvPr/>
        </p:nvPicPr>
        <p:blipFill>
          <a:blip r:embed="rId5" cstate="email">
            <a:lum contrast="20000"/>
          </a:blip>
          <a:srcRect/>
          <a:stretch>
            <a:fillRect/>
          </a:stretch>
        </p:blipFill>
        <p:spPr bwMode="auto">
          <a:xfrm>
            <a:off x="8974982" y="5229228"/>
            <a:ext cx="452754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7588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9" name="AutoShape 5" descr="https://rezcom.ru/upload/iblock/d78/d789496e03feb6a8b9228b2318ba3b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AutoShape 7" descr="https://rezcom.ru/upload/iblock/d78/d789496e03feb6a8b9228b2318ba3b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static.tildacdn.com/tild3665-3936-4665-a231-313834353238/2014-06-21_0811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4" name="AutoShape 20" descr="DVP095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0" y="1223052"/>
            <a:ext cx="13717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ПОЧЕМУ ЕЩЕ ВЫБИРАЮТ РЕЗИНОВОЕ ПОКРЫТИЕ: </a:t>
            </a:r>
          </a:p>
        </p:txBody>
      </p:sp>
      <p:sp>
        <p:nvSpPr>
          <p:cNvPr id="7170" name="AutoShape 2" descr="https://gumka.com.ua/wp-content/uploads/2019/07/tiles-kids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gumka.com.ua/wp-content/uploads/2019/07/tiles-kids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54"/>
            <a:ext cx="13717588" cy="100013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313E48"/>
              </a:clrFrom>
              <a:clrTo>
                <a:srgbClr val="313E4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66670" y="85692"/>
            <a:ext cx="2878734" cy="88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71438"/>
            <a:ext cx="13717588" cy="871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246" tIns="66623" rIns="133246" bIns="66623" rtlCol="0" anchor="ctr"/>
          <a:lstStyle/>
          <a:p>
            <a:r>
              <a:rPr lang="ru-RU" sz="4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САМОЕ БЕЗОПАСНОЕ ПОКРЫТИЕ!</a:t>
            </a:r>
            <a:endParaRPr lang="ru-RU" sz="41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0" y="2300270"/>
            <a:ext cx="1371758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ЭСТЕТИЧНОСТЬ: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влагопроницаемость – отсутствуют лужи после дождя,  сорняки не прорастают, при необходимости можно мыть*. </a:t>
            </a:r>
            <a:endParaRPr lang="ru-RU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3586154"/>
            <a:ext cx="1371758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ДОЛГОВЕЧНОСТЬ: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износоустойчивость и прочность,  не деформируется при ударных нагрузках, при перепадах температур. не выгорает на солнце, не разрушается от воздействия ультрафиолетовых лучей. Срок службы от четырёх до десяти лет*. при использовании последних разработок  - до 15 лет.</a:t>
            </a:r>
            <a:endParaRPr lang="ru-RU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5779553"/>
            <a:ext cx="985919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ВИЗУАЛЬНАЯ ПРИВЛЕКАТЕЛЬНОСТЬ: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широкое разнообразие цветовой гаммы, воплощение любого дизайнерского решения, возможность применения около стационарных конструкция (игровые или спортивные) </a:t>
            </a:r>
            <a:endParaRPr lang="ru-RU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0287818" y="5443542"/>
            <a:ext cx="3053042" cy="3848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Прямоугольник 20"/>
          <p:cNvSpPr/>
          <p:nvPr/>
        </p:nvSpPr>
        <p:spPr>
          <a:xfrm>
            <a:off x="0" y="8625215"/>
            <a:ext cx="98591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*зависит от соблюдений правил укладки и выполнения рекомендаций</a:t>
            </a:r>
            <a:endParaRPr lang="ru-RU" sz="2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46" y="0"/>
            <a:ext cx="13717588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9" name="AutoShape 5" descr="https://rezcom.ru/upload/iblock/d78/d789496e03feb6a8b9228b2318ba3b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AutoShape 7" descr="https://rezcom.ru/upload/iblock/d78/d789496e03feb6a8b9228b2318ba3b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static.tildacdn.com/tild3665-3936-4665-a231-313834353238/2014-06-21_0811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4" name="AutoShape 20" descr="DVP095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0" y="1228700"/>
            <a:ext cx="137175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ООО «КОЛОР-ТАЙЛ» - КОМПАНИЯ-ПРОИЗВОДИТЕЛЬ УДАРОПОГЛОЩАЮЩИХ РЕЗИНОВЫХ ПОКРЫТИЙ И РЕЗИНОВОЙ КРОШКИ. </a:t>
            </a:r>
            <a:endParaRPr lang="ru-RU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286498" y="2227244"/>
            <a:ext cx="13001716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0" name="AutoShape 2" descr="https://gumka.com.ua/wp-content/uploads/2019/07/tiles-kids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gumka.com.ua/wp-content/uploads/2019/07/tiles-kids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54"/>
            <a:ext cx="13717588" cy="100013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313E48"/>
              </a:clrFrom>
              <a:clrTo>
                <a:srgbClr val="313E4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66670" y="85692"/>
            <a:ext cx="2878734" cy="88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71438"/>
            <a:ext cx="13717588" cy="871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246" tIns="66623" rIns="133246" bIns="66623" rtlCol="0" anchor="ctr"/>
          <a:lstStyle/>
          <a:p>
            <a:r>
              <a:rPr lang="ru-RU" sz="4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 КОМПАНИИ</a:t>
            </a:r>
            <a:endParaRPr lang="ru-RU" sz="41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5060" y="2514584"/>
            <a:ext cx="7572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БОЛЕЕ 100 РЕАЛИЗОВАННЫХ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ОБЬЕКТОВ ПО РОССИИ </a:t>
            </a:r>
            <a:endParaRPr lang="ru-RU" sz="24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644612" y="2514584"/>
            <a:ext cx="514353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Стрелка вправо 26"/>
          <p:cNvSpPr/>
          <p:nvPr/>
        </p:nvSpPr>
        <p:spPr>
          <a:xfrm>
            <a:off x="6430166" y="2514584"/>
            <a:ext cx="714380" cy="857256"/>
          </a:xfrm>
          <a:prstGeom prst="rightArrow">
            <a:avLst/>
          </a:prstGeom>
          <a:solidFill>
            <a:schemeClr val="bg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286498" y="7586682"/>
            <a:ext cx="6858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ВСЯ ПРОДУКЦИЯ СЕРТИФИЦИРОВАНА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15060" y="3775901"/>
            <a:ext cx="6858000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СОТРУДНИЧЕСТВО С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Arial"/>
              </a:rPr>
              <a:t>ФГАОУ ВО « Уральский Федеральный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Arial"/>
              </a:rPr>
              <a:t>университет имени первого Президента России Б.Н.Ельцина»</a:t>
            </a:r>
          </a:p>
          <a:p>
            <a:endParaRPr lang="ru-RU" sz="2400" dirty="0" smtClean="0">
              <a:solidFill>
                <a:schemeClr val="bg1"/>
              </a:solidFill>
              <a:latin typeface="Arial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Arial"/>
              </a:rPr>
              <a:t>И кафедрой органической химии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Arial"/>
              </a:rPr>
              <a:t>и высокомолекулярных соединений</a:t>
            </a:r>
            <a:r>
              <a:rPr lang="ru-RU" sz="2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 cstate="email">
            <a:lum/>
          </a:blip>
          <a:srcRect/>
          <a:stretch>
            <a:fillRect/>
          </a:stretch>
        </p:blipFill>
        <p:spPr bwMode="auto">
          <a:xfrm>
            <a:off x="5813384" y="6443674"/>
            <a:ext cx="1831228" cy="265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482025" y="6372236"/>
            <a:ext cx="1805793" cy="265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1502264" y="6386491"/>
            <a:ext cx="1785950" cy="267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839083" y="6922275"/>
            <a:ext cx="1785950" cy="267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0430694" y="6947789"/>
            <a:ext cx="1805794" cy="265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Стрелка вправо 38"/>
          <p:cNvSpPr/>
          <p:nvPr/>
        </p:nvSpPr>
        <p:spPr>
          <a:xfrm>
            <a:off x="4358464" y="7658120"/>
            <a:ext cx="714380" cy="857256"/>
          </a:xfrm>
          <a:prstGeom prst="rightArrow">
            <a:avLst/>
          </a:prstGeom>
          <a:solidFill>
            <a:schemeClr val="bg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46" y="0"/>
            <a:ext cx="13717588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358464" y="1157262"/>
            <a:ext cx="8215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ОДНОРОДНОСТЬ КРОШКИ </a:t>
            </a:r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фракция 2-4мм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Все гранулы резанные, кубовидные</a:t>
            </a:r>
            <a:endParaRPr lang="ru-RU" sz="2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16598" y="2171511"/>
            <a:ext cx="7000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СТОИКОСТЬ ЦВЕТА </a:t>
            </a:r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 счет 3-х слойного покрытия смесью полиуретана с пигментной пастой, отсутствие разнотона</a:t>
            </a:r>
            <a:endParaRPr lang="ru-RU" sz="2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8728" y="3528833"/>
            <a:ext cx="73084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ГАРАНТИЯ</a:t>
            </a:r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соответствия ТР ЕАС 042-2017,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отсутствия текстильных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 металлических примесей</a:t>
            </a:r>
            <a:endParaRPr lang="ru-RU" sz="2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215588" y="2014518"/>
            <a:ext cx="7143800" cy="3241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072976" y="3371840"/>
            <a:ext cx="6572296" cy="1588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501604" y="4727574"/>
            <a:ext cx="6000792" cy="1588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5644348" y="7442218"/>
            <a:ext cx="6000792" cy="1588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215852" y="5064044"/>
            <a:ext cx="73532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УСТОЙЧИВОСТЬ</a:t>
            </a:r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к ультрафиолету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 соответствии с ГОСТ 21903-76,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высокая дренажная способность, стойкость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 абразивному износу и не деформируется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под воздействием температур,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не пропускает сорняки</a:t>
            </a:r>
            <a:endParaRPr lang="ru-RU" sz="2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4501340" y="9228168"/>
            <a:ext cx="6000792" cy="1588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787092" y="7612941"/>
            <a:ext cx="89723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БЕЗОПАСНОСТЬ</a:t>
            </a:r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за счет упругости покрытия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пористая поверхность не скользит, отсутствует запах.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экологически чистая продукция.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ударопоглощающее покрытие.</a:t>
            </a:r>
            <a:endParaRPr lang="ru-RU" sz="2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146" name="Picture 2" descr="C:\Users\admin_local\Downloads\WhatsApp Image 2022-06-30 at 15.46.23 (20).jpe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1800204"/>
            <a:ext cx="6277624" cy="60722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admin_local\Downloads\WhatsApp Image 2022-06-30 at 15.46.23 (18)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014914"/>
            <a:ext cx="4643470" cy="4143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54"/>
            <a:ext cx="13717588" cy="100013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313E48"/>
              </a:clrFrom>
              <a:clrTo>
                <a:srgbClr val="313E4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66670" y="85692"/>
            <a:ext cx="2878734" cy="88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14254"/>
            <a:ext cx="13717588" cy="871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246" tIns="66623" rIns="133246" bIns="66623" rtlCol="0" anchor="ctr"/>
          <a:lstStyle/>
          <a:p>
            <a:r>
              <a:rPr lang="ru-RU" sz="4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ОСНОВНЫЕ ПРЕИМУЩЕСТВА </a:t>
            </a:r>
            <a:endParaRPr lang="ru-RU" sz="41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46" y="0"/>
            <a:ext cx="13717588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 descr="C:\Users\admin_local\Downloads\Готово\DVP09528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3A3738"/>
              </a:clrFrom>
              <a:clrTo>
                <a:srgbClr val="3A373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73372" y="1371576"/>
            <a:ext cx="4429902" cy="2321696"/>
          </a:xfrm>
          <a:prstGeom prst="rect">
            <a:avLst/>
          </a:prstGeom>
          <a:noFill/>
        </p:spPr>
      </p:pic>
      <p:sp>
        <p:nvSpPr>
          <p:cNvPr id="1029" name="AutoShape 5" descr="https://rezcom.ru/upload/iblock/d78/d789496e03feb6a8b9228b2318ba3b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AutoShape 7" descr="https://rezcom.ru/upload/iblock/d78/d789496e03feb6a8b9228b2318ba3b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static.tildacdn.com/tild3665-3936-4665-a231-313834353238/2014-06-21_0811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4" name="AutoShape 20" descr="DVP095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573042" y="5229228"/>
            <a:ext cx="6858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SBR</a:t>
            </a:r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крошка рубленая,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окрашенная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кубовидная форма, фракция 2-4мм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соотношение частиц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70% -3мм, 15% -2мм, 15% -4мм.</a:t>
            </a:r>
            <a:endParaRPr lang="ru-RU" sz="2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73042" y="1228700"/>
            <a:ext cx="6858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РЕЗИНОВАЯ КРОШКА</a:t>
            </a:r>
            <a:endParaRPr lang="ru-RU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54"/>
            <a:ext cx="13717588" cy="100013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313E48"/>
              </a:clrFrom>
              <a:clrTo>
                <a:srgbClr val="313E4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66670" y="85692"/>
            <a:ext cx="2878734" cy="88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3717588" cy="871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246" tIns="66623" rIns="133246" bIns="66623" rtlCol="0" anchor="ctr"/>
          <a:lstStyle/>
          <a:p>
            <a:r>
              <a:rPr lang="ru-RU" sz="4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ПРОДУКЦИЯ</a:t>
            </a:r>
            <a:endParaRPr lang="ru-RU" sz="41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86498" y="1228700"/>
            <a:ext cx="643016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РЕЗИНОВАЯ ПЛИТКА</a:t>
            </a:r>
            <a:endParaRPr lang="ru-RU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7936" y="7515244"/>
            <a:ext cx="6143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Размеры плитки:  500*500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Толщина:  10/16/20/30/40мм*</a:t>
            </a:r>
            <a:endParaRPr lang="ru-RU" sz="2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44480" y="8086748"/>
            <a:ext cx="7073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*Чем выше толщина плитки или покрытия из резиновой крошки   – тем выше показатель безопасности</a:t>
            </a:r>
            <a:endParaRPr lang="ru-RU" sz="2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7" name="Picture 2" descr="C:\Users\admin_local\Desktop\колортайм\WhatsApp Image 2023-01-31 at 12.26.21.jpe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29374" y="1943080"/>
            <a:ext cx="5857916" cy="5508834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357936" y="8301062"/>
            <a:ext cx="6000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Плитка толщиной 40мм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 втулками для дополнительной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фиксации.</a:t>
            </a:r>
          </a:p>
          <a:p>
            <a:endParaRPr lang="ru-RU" sz="2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 descr="C:\Users\admin_local\Desktop\колортайм\фото фотограф\DVP09525.jp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3C3A3C"/>
              </a:clrFrom>
              <a:clrTo>
                <a:srgbClr val="3C3A3C">
                  <a:alpha val="0"/>
                </a:srgbClr>
              </a:clrTo>
            </a:clrChange>
          </a:blip>
          <a:srcRect l="11998" t="17997" r="6680" b="20011"/>
          <a:stretch>
            <a:fillRect/>
          </a:stretch>
        </p:blipFill>
        <p:spPr bwMode="auto">
          <a:xfrm>
            <a:off x="6787356" y="2085956"/>
            <a:ext cx="4357718" cy="2214578"/>
          </a:xfrm>
          <a:prstGeom prst="rect">
            <a:avLst/>
          </a:prstGeom>
          <a:noFill/>
        </p:spPr>
      </p:pic>
      <p:pic>
        <p:nvPicPr>
          <p:cNvPr id="5123" name="Picture 3" descr="C:\Users\admin_local\Downloads\Готово\DVP09519.jpg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373537"/>
              </a:clrFrom>
              <a:clrTo>
                <a:srgbClr val="37353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810" y="2800336"/>
            <a:ext cx="3936690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46" y="0"/>
            <a:ext cx="13717588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86498" y="8729690"/>
            <a:ext cx="14144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Более 150 оттенков, выбор по палитре </a:t>
            </a:r>
            <a:r>
              <a:rPr lang="en-US" sz="2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RAL</a:t>
            </a:r>
            <a:r>
              <a:rPr lang="ru-RU" sz="2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Стабильность цвета от партии к партии. </a:t>
            </a:r>
            <a:endParaRPr lang="ru-RU" sz="24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3530" y="1085824"/>
            <a:ext cx="909415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СТАНДАРТНЫЕ, ПРИРОДНЫЕ ЦВЕТА И МИКСЫ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87422" y="7229492"/>
            <a:ext cx="5857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яркий и однородный цвет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– за счет ОСОБОЙ технологии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окрашивания.</a:t>
            </a:r>
          </a:p>
        </p:txBody>
      </p:sp>
      <p:pic>
        <p:nvPicPr>
          <p:cNvPr id="2" name="Picture 2" descr="C:\Users\admin_local\Downloads\Готово\DVP0953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0105" y="1657328"/>
            <a:ext cx="6415813" cy="1643074"/>
          </a:xfrm>
          <a:prstGeom prst="rect">
            <a:avLst/>
          </a:prstGeom>
          <a:noFill/>
        </p:spPr>
      </p:pic>
      <p:pic>
        <p:nvPicPr>
          <p:cNvPr id="15" name="Picture 2" descr="C:\Users\admin_local\Downloads\Готово\DVP0953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58795" y="1657328"/>
            <a:ext cx="6414996" cy="1643074"/>
          </a:xfrm>
          <a:prstGeom prst="rect">
            <a:avLst/>
          </a:prstGeom>
          <a:noFill/>
        </p:spPr>
      </p:pic>
      <p:pic>
        <p:nvPicPr>
          <p:cNvPr id="16" name="Picture 2" descr="C:\Users\admin_local\Downloads\Готово\DVP09538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00105" y="5229228"/>
            <a:ext cx="6415813" cy="1643074"/>
          </a:xfrm>
          <a:prstGeom prst="rect">
            <a:avLst/>
          </a:prstGeom>
          <a:noFill/>
        </p:spPr>
      </p:pic>
      <p:pic>
        <p:nvPicPr>
          <p:cNvPr id="14" name="Picture 2" descr="C:\Users\admin_local\Downloads\Готово\DVP09538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00105" y="3443278"/>
            <a:ext cx="6415813" cy="1643074"/>
          </a:xfrm>
          <a:prstGeom prst="rect">
            <a:avLst/>
          </a:prstGeom>
          <a:noFill/>
        </p:spPr>
      </p:pic>
      <p:pic>
        <p:nvPicPr>
          <p:cNvPr id="17" name="Picture 2" descr="C:\Users\admin_local\Downloads\Готово\DVP09538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858794" y="3443278"/>
            <a:ext cx="6415813" cy="1643074"/>
          </a:xfrm>
          <a:prstGeom prst="rect">
            <a:avLst/>
          </a:prstGeom>
          <a:noFill/>
        </p:spPr>
      </p:pic>
      <p:pic>
        <p:nvPicPr>
          <p:cNvPr id="22" name="Picture 2" descr="C:\Users\admin_local\Downloads\Готово\DVP09538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858794" y="5229228"/>
            <a:ext cx="6415813" cy="1643074"/>
          </a:xfrm>
          <a:prstGeom prst="rect">
            <a:avLst/>
          </a:prstGeom>
          <a:noFill/>
        </p:spPr>
      </p:pic>
      <p:pic>
        <p:nvPicPr>
          <p:cNvPr id="23" name="Picture 2" descr="C:\Users\admin_local\Downloads\Готово\DVP09538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00105" y="7015178"/>
            <a:ext cx="6415813" cy="1643074"/>
          </a:xfrm>
          <a:prstGeom prst="rect">
            <a:avLst/>
          </a:prstGeom>
          <a:noFill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54"/>
            <a:ext cx="13717588" cy="100013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/>
          <p:cNvSpPr/>
          <p:nvPr/>
        </p:nvSpPr>
        <p:spPr>
          <a:xfrm>
            <a:off x="0" y="71438"/>
            <a:ext cx="13717588" cy="871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246" tIns="66623" rIns="133246" bIns="66623" rtlCol="0" anchor="ctr"/>
          <a:lstStyle/>
          <a:p>
            <a:r>
              <a:rPr lang="ru-RU" sz="4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ЦВЕТОВОЕ РЕШЕНИЕ</a:t>
            </a:r>
            <a:endParaRPr lang="ru-RU" sz="41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313E48"/>
              </a:clrFrom>
              <a:clrTo>
                <a:srgbClr val="313E4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66670" y="85692"/>
            <a:ext cx="2878734" cy="88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7588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9" name="AutoShape 5" descr="https://rezcom.ru/upload/iblock/d78/d789496e03feb6a8b9228b2318ba3b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AutoShape 7" descr="https://rezcom.ru/upload/iblock/d78/d789496e03feb6a8b9228b2318ba3b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static.tildacdn.com/tild3665-3936-4665-a231-313834353238/2014-06-21_0811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4" name="AutoShape 20" descr="DVP095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0" name="AutoShape 2" descr="https://gumka.com.ua/wp-content/uploads/2019/07/tiles-kids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gumka.com.ua/wp-content/uploads/2019/07/tiles-kids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54"/>
            <a:ext cx="13717588" cy="100013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313E48"/>
              </a:clrFrom>
              <a:clrTo>
                <a:srgbClr val="313E4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66670" y="85692"/>
            <a:ext cx="2878734" cy="88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71438"/>
            <a:ext cx="13717588" cy="871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246" tIns="66623" rIns="133246" bIns="66623" rtlCol="0" anchor="ctr"/>
          <a:lstStyle/>
          <a:p>
            <a:pPr algn="just"/>
            <a:r>
              <a:rPr lang="ru-RU" sz="4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РЕАЛИЗОВАННЫЕ ОБЬЕКТЫ</a:t>
            </a:r>
            <a:endParaRPr lang="ru-RU" sz="41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2184" y="1014386"/>
            <a:ext cx="13717588" cy="871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246" tIns="66623" rIns="133246" bIns="66623" rtlCol="0" anchor="ctr"/>
          <a:lstStyle/>
          <a:p>
            <a:r>
              <a:rPr 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ПРИДОМОВАЯ ТЕРРИТОРИЯ, г. Пермь, 2022</a:t>
            </a:r>
            <a:endParaRPr lang="ru-RU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50" name="AutoShape 2" descr="ООО КАМПА - фотография площадки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ООО КАМПА - фотография площадки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ООО КАМПА - фотография площадки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ООО КАМПА - фотография площадки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ООО КАМПА - фотография площадки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0" name="AutoShape 12" descr="ООО КАМПА - фотография площадки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2" name="AutoShape 14" descr="ООО КАМПА - фотография площадки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5" name="AutoShape 17" descr="ООО КАМПА - фотография площадки (3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" name="AutoShape 20" descr="ООО КАМПА - фотография площадки (4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4" name="AutoShape 2" descr="image-14-11-22-11-21-4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6" name="AutoShape 4" descr="image-14-11-22-11-21-4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9" name="AutoShape 7" descr="image-14-11-22-11-22-1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41" name="AutoShape 9" descr="image-14-11-22-11-22-1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58" name="AutoShape 2" descr="image-14-11-22-11-21-2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0" name="AutoShape 4" descr="image-14-11-22-11-21-2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3" name="AutoShape 7" descr="image-14-11-22-11-22-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2" name="AutoShape 2" descr="WhatsApp Image 2022-10-03 at 12.07.43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4" name="AutoShape 4" descr="WhatsApp Image 2022-10-03 at 12.07.43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8" name="AutoShape 2" descr="IMG_59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1" name="AutoShape 5" descr="IMG_595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email">
            <a:lum contrast="10000"/>
          </a:blip>
          <a:srcRect/>
          <a:stretch>
            <a:fillRect/>
          </a:stretch>
        </p:blipFill>
        <p:spPr bwMode="auto">
          <a:xfrm>
            <a:off x="7673900" y="1886880"/>
            <a:ext cx="5400000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4" name="AutoShape 8" descr="IMG_595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email">
            <a:lum contrast="20000"/>
          </a:blip>
          <a:srcRect l="-229"/>
          <a:stretch>
            <a:fillRect/>
          </a:stretch>
        </p:blipFill>
        <p:spPr bwMode="auto">
          <a:xfrm>
            <a:off x="457916" y="1886880"/>
            <a:ext cx="6900944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46" y="0"/>
            <a:ext cx="13717588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9" name="AutoShape 5" descr="https://rezcom.ru/upload/iblock/d78/d789496e03feb6a8b9228b2318ba3b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AutoShape 7" descr="https://rezcom.ru/upload/iblock/d78/d789496e03feb6a8b9228b2318ba3b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static.tildacdn.com/tild3665-3936-4665-a231-313834353238/2014-06-21_0811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4" name="AutoShape 20" descr="DVP095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0" name="AutoShape 2" descr="https://gumka.com.ua/wp-content/uploads/2019/07/tiles-kids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gumka.com.ua/wp-content/uploads/2019/07/tiles-kids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54"/>
            <a:ext cx="13717588" cy="100013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313E48"/>
              </a:clrFrom>
              <a:clrTo>
                <a:srgbClr val="313E4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66670" y="85692"/>
            <a:ext cx="2878734" cy="88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72184" y="1014386"/>
            <a:ext cx="13717588" cy="871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246" tIns="66623" rIns="133246" bIns="66623" rtlCol="0" anchor="ctr"/>
          <a:lstStyle/>
          <a:p>
            <a:r>
              <a:rPr 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ДЕТСКАЯ ПЛОЩАДКА, г. Березовский,  2022</a:t>
            </a:r>
            <a:endParaRPr lang="ru-RU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4" name="AutoShape 2" descr="IMG_17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32495" y="2014518"/>
            <a:ext cx="5711919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7" name="AutoShape 5" descr="IMG_177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9" name="AutoShape 7" descr="IMG_177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644480" y="2014518"/>
            <a:ext cx="6696000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0" y="71438"/>
            <a:ext cx="13717588" cy="871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246" tIns="66623" rIns="133246" bIns="66623" rtlCol="0" anchor="ctr"/>
          <a:lstStyle/>
          <a:p>
            <a:pPr algn="just"/>
            <a:r>
              <a:rPr lang="ru-RU" sz="4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РЕАЛИЗОВАННЫЕ ОБЬЕКТЫ</a:t>
            </a:r>
            <a:endParaRPr lang="ru-RU" sz="41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1660</TotalTime>
  <Words>690</Words>
  <PresentationFormat>Произвольный</PresentationFormat>
  <Paragraphs>129</Paragraphs>
  <Slides>19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admin_local</dc:creator>
  <cp:lastModifiedBy>admin_local</cp:lastModifiedBy>
  <cp:revision>196</cp:revision>
  <dcterms:created xsi:type="dcterms:W3CDTF">2022-08-03T17:25:00Z</dcterms:created>
  <dcterms:modified xsi:type="dcterms:W3CDTF">2023-02-07T17:59:28Z</dcterms:modified>
</cp:coreProperties>
</file>